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72" r:id="rId1"/>
  </p:sldMasterIdLst>
  <p:notesMasterIdLst>
    <p:notesMasterId r:id="rId13"/>
  </p:notesMasterIdLst>
  <p:handoutMasterIdLst>
    <p:handoutMasterId r:id="rId14"/>
  </p:handoutMasterIdLst>
  <p:sldIdLst>
    <p:sldId id="256" r:id="rId2"/>
    <p:sldId id="258" r:id="rId3"/>
    <p:sldId id="259" r:id="rId4"/>
    <p:sldId id="260" r:id="rId5"/>
    <p:sldId id="261" r:id="rId6"/>
    <p:sldId id="262" r:id="rId7"/>
    <p:sldId id="263" r:id="rId8"/>
    <p:sldId id="264" r:id="rId9"/>
    <p:sldId id="340" r:id="rId10"/>
    <p:sldId id="341" r:id="rId11"/>
    <p:sldId id="342" r:id="rId12"/>
  </p:sldIdLst>
  <p:sldSz cx="9144000" cy="6858000" type="screen4x3"/>
  <p:notesSz cx="7102475" cy="10233025"/>
  <p:embeddedFontLst>
    <p:embeddedFont>
      <p:font typeface="Century Gothic" panose="020B0502020202020204" pitchFamily="34" charset="0"/>
      <p:regular r:id="rId15"/>
      <p:bold r:id="rId16"/>
      <p:italic r:id="rId17"/>
      <p:boldItalic r:id="rId18"/>
    </p:embeddedFont>
    <p:embeddedFont>
      <p:font typeface="Wingdings 3" panose="05040102010807070707" pitchFamily="18" charset="2"/>
      <p:regular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snapToObjects="1">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snapToObjects="1">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05F90C9-2B17-AC47-7D61-4C685838469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623F2A0-8F8F-8F81-E13D-790F209AC71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2/25/2024 am</a:t>
            </a:r>
          </a:p>
        </p:txBody>
      </p:sp>
      <p:sp>
        <p:nvSpPr>
          <p:cNvPr id="4" name="Footer Placeholder 3">
            <a:extLst>
              <a:ext uri="{FF2B5EF4-FFF2-40B4-BE49-F238E27FC236}">
                <a16:creationId xmlns:a16="http://schemas.microsoft.com/office/drawing/2014/main" id="{124EF541-0D55-9701-984E-1F18F6BF0A1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C563B8A5-0A30-5DA1-AE67-079B5907B37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5F8D39C1-1B18-4490-B1ED-93C83E96D5B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971586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2/25/2024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2C196BD-1479-104D-9FC4-0FAE8A4EEFF7}" type="slidenum">
              <a:rPr lang="en-US" smtClean="0"/>
              <a:t>‹#›</a:t>
            </a:fld>
            <a:endParaRPr lang="en-US"/>
          </a:p>
        </p:txBody>
      </p:sp>
    </p:spTree>
    <p:extLst>
      <p:ext uri="{BB962C8B-B14F-4D97-AF65-F5344CB8AC3E}">
        <p14:creationId xmlns:p14="http://schemas.microsoft.com/office/powerpoint/2010/main" val="257374083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Jeremiah Cox, presented at 84</a:t>
            </a:r>
            <a:r>
              <a:rPr lang="en-US" b="0" baseline="30000" dirty="0"/>
              <a:t>th</a:t>
            </a:r>
            <a:r>
              <a:rPr lang="en-US" b="0" dirty="0"/>
              <a:t> Street Church of Christ, 2/18/2024</a:t>
            </a:r>
          </a:p>
          <a:p>
            <a:endParaRPr lang="en-US" b="0" dirty="0"/>
          </a:p>
          <a:p>
            <a:r>
              <a:rPr lang="en-US" b="1" dirty="0"/>
              <a:t>Philippians 4:10-13</a:t>
            </a:r>
            <a:r>
              <a:rPr lang="en-US" dirty="0"/>
              <a:t> – “10 I rejoiced in the Lord greatly that now at length you have revived your concern for me. You were indeed concerned for me, but you had no opportunity. 11 Not that I am speaking of being in need, for I have learned in whatever situation I am to be content. 12 I know how to be brought low, and I know how to abound. In any and every circumstance, I have learned the secret of facing plenty and hunger, abundance and need. 13 </a:t>
            </a:r>
            <a:r>
              <a:rPr lang="en-US" b="1" dirty="0"/>
              <a:t>I can do all things</a:t>
            </a:r>
            <a:r>
              <a:rPr lang="en-US" dirty="0"/>
              <a:t> through him who strengthens me.”</a:t>
            </a:r>
          </a:p>
        </p:txBody>
      </p:sp>
      <p:sp>
        <p:nvSpPr>
          <p:cNvPr id="4" name="Slide Number Placeholder 3"/>
          <p:cNvSpPr>
            <a:spLocks noGrp="1"/>
          </p:cNvSpPr>
          <p:nvPr>
            <p:ph type="sldNum" sz="quarter" idx="5"/>
          </p:nvPr>
        </p:nvSpPr>
        <p:spPr/>
        <p:txBody>
          <a:bodyPr/>
          <a:lstStyle/>
          <a:p>
            <a:fld id="{12C196BD-1479-104D-9FC4-0FAE8A4EEFF7}" type="slidenum">
              <a:rPr lang="en-US" smtClean="0"/>
              <a:t>1</a:t>
            </a:fld>
            <a:endParaRPr lang="en-US"/>
          </a:p>
        </p:txBody>
      </p:sp>
      <p:sp>
        <p:nvSpPr>
          <p:cNvPr id="5" name="Date Placeholder 4">
            <a:extLst>
              <a:ext uri="{FF2B5EF4-FFF2-40B4-BE49-F238E27FC236}">
                <a16:creationId xmlns:a16="http://schemas.microsoft.com/office/drawing/2014/main" id="{04DA3564-CAAE-7A2E-26A7-E20313CCA899}"/>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E89CD1C0-BBC8-177B-9AE5-C5F5B5459A0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21052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1" dirty="0"/>
          </a:p>
          <a:p>
            <a:r>
              <a:rPr lang="en-US" b="1" dirty="0"/>
              <a:t>Romans 10:10</a:t>
            </a:r>
            <a:r>
              <a:rPr lang="en-US" dirty="0"/>
              <a:t> – “For with the heart one believes and is justified, and </a:t>
            </a:r>
            <a:r>
              <a:rPr lang="en-US" b="1" dirty="0"/>
              <a:t>with the mouth one confesses</a:t>
            </a:r>
            <a:r>
              <a:rPr lang="en-US" dirty="0"/>
              <a:t> and is saved.”</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10</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220310">
              <a:defRPr/>
            </a:pPr>
            <a:r>
              <a:rPr lang="en-US" b="1" dirty="0"/>
              <a:t>I Corinthians 15:1-2</a:t>
            </a:r>
            <a:r>
              <a:rPr lang="en-US" dirty="0"/>
              <a:t> – “1 Now I would remind you, brothers, of the gospel I preached to you, which you received, in which you stand, 2 and by which you are being saved, </a:t>
            </a:r>
            <a:r>
              <a:rPr lang="en-US" b="1" dirty="0"/>
              <a:t>if you hold fast to the word</a:t>
            </a:r>
            <a:r>
              <a:rPr lang="en-US" dirty="0"/>
              <a:t> I preached to you – unless you believed in vain.”</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11</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4:13</a:t>
            </a:r>
            <a:r>
              <a:rPr lang="en-US" dirty="0"/>
              <a:t> – “I can do all things through him who strengthens me.”</a:t>
            </a:r>
          </a:p>
          <a:p>
            <a:endParaRPr lang="en-US" dirty="0"/>
          </a:p>
          <a:p>
            <a:r>
              <a:rPr lang="en-US" b="1" dirty="0"/>
              <a:t>Colossians 2:4-5, 8-10</a:t>
            </a:r>
            <a:r>
              <a:rPr lang="en-US" dirty="0"/>
              <a:t> – “4 I say this in order that no one may delude you with plausible arguments. 5 For though I am absent in body, yet I am with you in spirit, rejoicing to see your good order and the </a:t>
            </a:r>
            <a:r>
              <a:rPr lang="en-US" b="1" dirty="0"/>
              <a:t>firmness of your faith in Christ</a:t>
            </a:r>
            <a:r>
              <a:rPr lang="en-US" dirty="0"/>
              <a:t> … 8 See to it that no one takes you captive by </a:t>
            </a:r>
            <a:r>
              <a:rPr lang="en-US" b="1" dirty="0"/>
              <a:t>philosophy and empty deceit</a:t>
            </a:r>
            <a:r>
              <a:rPr lang="en-US" dirty="0"/>
              <a:t>, according to human tradition, according to the elemental spirits of the world, and not according to Christ. 9 For in him the whole fullness of deity dwells bodily, 10 and you have been filled in him, who is the head of all rule and authority.”</a:t>
            </a:r>
          </a:p>
          <a:p>
            <a:endParaRPr lang="en-US" dirty="0"/>
          </a:p>
          <a:p>
            <a:r>
              <a:rPr lang="en-US" b="1" dirty="0"/>
              <a:t>I Corinthians 1:17, 20</a:t>
            </a:r>
            <a:r>
              <a:rPr lang="en-US" dirty="0"/>
              <a:t> – “17 For Christ did not send me to baptize but </a:t>
            </a:r>
            <a:r>
              <a:rPr lang="en-US" b="1" dirty="0"/>
              <a:t>to preach the gospel</a:t>
            </a:r>
            <a:r>
              <a:rPr lang="en-US" dirty="0"/>
              <a:t>, and not with words of eloquent wisdom, lest the cross of Christ be emptied of its power … 20 Where is the one who is wise? Where is the scribe? Where is the debater of this age? </a:t>
            </a:r>
            <a:r>
              <a:rPr lang="en-US" b="1" dirty="0"/>
              <a:t>Has not God made foolish the wisdom of the world</a:t>
            </a:r>
            <a:r>
              <a:rPr lang="en-US" dirty="0"/>
              <a:t>?”</a:t>
            </a:r>
          </a:p>
          <a:p>
            <a:r>
              <a:rPr lang="en-US" b="1" dirty="0"/>
              <a:t>I Corinthians 2:1-5</a:t>
            </a:r>
            <a:r>
              <a:rPr lang="en-US" dirty="0"/>
              <a:t> – “1 And I, when I came to you, brothers, did not come proclaiming to you the testimony of God </a:t>
            </a:r>
            <a:r>
              <a:rPr lang="en-US" b="1" dirty="0"/>
              <a:t>with lofty speech or wisdom</a:t>
            </a:r>
            <a:r>
              <a:rPr lang="en-US" dirty="0"/>
              <a:t>. 2 For I decided to know nothing among you </a:t>
            </a:r>
            <a:r>
              <a:rPr lang="en-US" b="1" dirty="0"/>
              <a:t>except Jesus Christ and him crucified</a:t>
            </a:r>
            <a:r>
              <a:rPr lang="en-US" dirty="0"/>
              <a:t>. 3 And I was with you in weakness and in fear and much trembling, 4 and my speech and my message were not in plausible words of wisdom, but in demonstration of the Spirit and of power, 5 that your faith might not rest in the wisdom of men but in the power of God.”</a:t>
            </a:r>
          </a:p>
        </p:txBody>
      </p:sp>
      <p:sp>
        <p:nvSpPr>
          <p:cNvPr id="4" name="Slide Number Placeholder 3"/>
          <p:cNvSpPr>
            <a:spLocks noGrp="1"/>
          </p:cNvSpPr>
          <p:nvPr>
            <p:ph type="sldNum" sz="quarter" idx="5"/>
          </p:nvPr>
        </p:nvSpPr>
        <p:spPr/>
        <p:txBody>
          <a:bodyPr/>
          <a:lstStyle/>
          <a:p>
            <a:fld id="{12C196BD-1479-104D-9FC4-0FAE8A4EEFF7}" type="slidenum">
              <a:rPr lang="en-US" smtClean="0"/>
              <a:t>2</a:t>
            </a:fld>
            <a:endParaRPr lang="en-US"/>
          </a:p>
        </p:txBody>
      </p:sp>
      <p:sp>
        <p:nvSpPr>
          <p:cNvPr id="5" name="Date Placeholder 4">
            <a:extLst>
              <a:ext uri="{FF2B5EF4-FFF2-40B4-BE49-F238E27FC236}">
                <a16:creationId xmlns:a16="http://schemas.microsoft.com/office/drawing/2014/main" id="{1D4D5E3C-13A8-A3AA-612A-B027BDEFB037}"/>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161E9FE4-C7F4-803B-6726-9A8FF39C25B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9248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sp>
      <p:sp>
        <p:nvSpPr>
          <p:cNvPr id="3" name="Notes Placeholder 2"/>
          <p:cNvSpPr>
            <a:spLocks noGrp="1"/>
          </p:cNvSpPr>
          <p:nvPr>
            <p:ph type="body" idx="1"/>
          </p:nvPr>
        </p:nvSpPr>
        <p:spPr/>
        <p:txBody>
          <a:bodyPr/>
          <a:lstStyle/>
          <a:p>
            <a:r>
              <a:rPr lang="en-US" b="1" dirty="0"/>
              <a:t>Matthew 17:14-20</a:t>
            </a:r>
            <a:r>
              <a:rPr lang="en-US" dirty="0"/>
              <a:t> – “14 And when they came to the crowd, a man came up to him and, kneeling before him, 15 said, ‘Lord, have mercy on my son, for he is an epileptic and he suffers terribly. For often he falls into the fire, and often into the water. 16 And I brought him to your disciples, and t</a:t>
            </a:r>
            <a:r>
              <a:rPr lang="en-US" b="1" dirty="0"/>
              <a:t>hey could not heal him</a:t>
            </a:r>
            <a:r>
              <a:rPr lang="en-US" dirty="0"/>
              <a:t>.’ 17 And Jesus answered, ‘O faithless and twisted generation, how long am I to be with you? How long am I to bear with you? Bring him here to me.’ 18 And Jesus rebuked him, and the demon came out of him, and the boy was healed instantly. 19 Then the disciples came to Jesus privately and said, ‘Why could we not cast it out?’ 20 He said to them, ‘</a:t>
            </a:r>
            <a:r>
              <a:rPr lang="en-US" b="1" dirty="0"/>
              <a:t>Because of your little faith</a:t>
            </a:r>
            <a:r>
              <a:rPr lang="en-US" dirty="0"/>
              <a:t>. For truly, I say to you, if you have faith like a grain of mustard seed, you will say to this mountain, 'Move from here to there,' and it will move, and nothing will be impossible for you.’”</a:t>
            </a:r>
          </a:p>
          <a:p>
            <a:endParaRPr lang="en-US" dirty="0"/>
          </a:p>
          <a:p>
            <a:r>
              <a:rPr lang="en-US" b="1" dirty="0"/>
              <a:t>Luke 17:5-6</a:t>
            </a:r>
            <a:r>
              <a:rPr lang="en-US" dirty="0"/>
              <a:t> – “5 The apostles said to the Lord, ‘</a:t>
            </a:r>
            <a:r>
              <a:rPr lang="en-US" b="1" dirty="0"/>
              <a:t>Increase our faith</a:t>
            </a:r>
            <a:r>
              <a:rPr lang="en-US" dirty="0"/>
              <a:t>!’ 6 And the Lord said, ‘If you had faith like a grain of mustard seed, you could say to this mulberry tree, “Be uprooted and planted in the sea,” and it would obey you.’”</a:t>
            </a:r>
          </a:p>
          <a:p>
            <a:endParaRPr lang="en-US" dirty="0"/>
          </a:p>
          <a:p>
            <a:r>
              <a:rPr lang="en-US" b="1" dirty="0"/>
              <a:t>Romans 10:17</a:t>
            </a:r>
            <a:r>
              <a:rPr lang="en-US" dirty="0"/>
              <a:t> – “So </a:t>
            </a:r>
            <a:r>
              <a:rPr lang="en-US" b="1" dirty="0"/>
              <a:t>faith comes from hearing</a:t>
            </a:r>
            <a:r>
              <a:rPr lang="en-US" dirty="0"/>
              <a:t>, and hearing through </a:t>
            </a:r>
            <a:r>
              <a:rPr lang="en-US" b="1" dirty="0"/>
              <a:t>the word of Christ</a:t>
            </a:r>
            <a:r>
              <a:rPr lang="en-US" dirty="0"/>
              <a:t>.” </a:t>
            </a:r>
            <a:r>
              <a:rPr lang="en-US" i="1" dirty="0"/>
              <a:t>[“… word of God” appears only in KJV and NKJV]</a:t>
            </a:r>
          </a:p>
          <a:p>
            <a:endParaRPr lang="en-US" dirty="0"/>
          </a:p>
          <a:p>
            <a:r>
              <a:rPr lang="en-US" b="1" dirty="0"/>
              <a:t>II Timothy 3:16-17</a:t>
            </a:r>
            <a:r>
              <a:rPr lang="en-US" dirty="0"/>
              <a:t> – “16 All Scripture is breathed out by God and profitable for teaching, for reproof, for correction, and for training in righteousness, 17 that the man of God may be competent, </a:t>
            </a:r>
            <a:r>
              <a:rPr lang="en-US" b="1" dirty="0"/>
              <a:t>equipped for every good work</a:t>
            </a:r>
            <a:r>
              <a:rPr lang="en-US" dirty="0"/>
              <a:t>.”</a:t>
            </a:r>
          </a:p>
          <a:p>
            <a:endParaRPr lang="en-US" dirty="0"/>
          </a:p>
          <a:p>
            <a:r>
              <a:rPr lang="en-US" b="1" dirty="0"/>
              <a:t>Ephesians 2:10</a:t>
            </a:r>
            <a:r>
              <a:rPr lang="en-US" dirty="0"/>
              <a:t> – “For </a:t>
            </a:r>
            <a:r>
              <a:rPr lang="en-US" b="1" dirty="0"/>
              <a:t>we are his workmanship</a:t>
            </a:r>
            <a:r>
              <a:rPr lang="en-US" dirty="0"/>
              <a:t>, created in Christ Jesus for good works, which </a:t>
            </a:r>
            <a:r>
              <a:rPr lang="en-US" b="1" dirty="0"/>
              <a:t>God prepared beforehand</a:t>
            </a:r>
            <a:r>
              <a:rPr lang="en-US" dirty="0"/>
              <a:t>, that we should walk in them.”</a:t>
            </a:r>
          </a:p>
          <a:p>
            <a:r>
              <a:rPr lang="en-US" b="1" dirty="0"/>
              <a:t>Romans 6:13</a:t>
            </a:r>
            <a:r>
              <a:rPr lang="en-US" dirty="0"/>
              <a:t> – “Do not present your members to sin as instruments for unrighteousness, but present yourselves to God as those who have been brought from death to life, and your members to God as </a:t>
            </a:r>
            <a:r>
              <a:rPr lang="en-US" b="1" dirty="0"/>
              <a:t>instruments for righteousness</a:t>
            </a:r>
            <a:r>
              <a:rPr lang="en-US" dirty="0"/>
              <a:t>.”</a:t>
            </a:r>
          </a:p>
        </p:txBody>
      </p:sp>
      <p:sp>
        <p:nvSpPr>
          <p:cNvPr id="4" name="Slide Number Placeholder 3"/>
          <p:cNvSpPr>
            <a:spLocks noGrp="1"/>
          </p:cNvSpPr>
          <p:nvPr>
            <p:ph type="sldNum" sz="quarter" idx="5"/>
          </p:nvPr>
        </p:nvSpPr>
        <p:spPr/>
        <p:txBody>
          <a:bodyPr/>
          <a:lstStyle/>
          <a:p>
            <a:fld id="{12C196BD-1479-104D-9FC4-0FAE8A4EEFF7}" type="slidenum">
              <a:rPr lang="en-US" smtClean="0"/>
              <a:t>3</a:t>
            </a:fld>
            <a:endParaRPr lang="en-US"/>
          </a:p>
        </p:txBody>
      </p:sp>
      <p:sp>
        <p:nvSpPr>
          <p:cNvPr id="5" name="Date Placeholder 4">
            <a:extLst>
              <a:ext uri="{FF2B5EF4-FFF2-40B4-BE49-F238E27FC236}">
                <a16:creationId xmlns:a16="http://schemas.microsoft.com/office/drawing/2014/main" id="{36EAB1F8-DCCB-7C58-4F69-DDA9A6DD65F6}"/>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75531C7D-5661-E2B5-7955-DB0B11EFE04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506345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8:1-3</a:t>
            </a:r>
            <a:r>
              <a:rPr lang="en-US" dirty="0"/>
              <a:t> – “1 Now concerning food offered to idols: we know that ‘all of us possess knowledge.’ This ‘knowledge’ puffs up, but love builds up. 2 If anyone imagines that he knows something, </a:t>
            </a:r>
            <a:r>
              <a:rPr lang="en-US" b="1" dirty="0"/>
              <a:t>he does not yet know as he ought to know</a:t>
            </a:r>
            <a:r>
              <a:rPr lang="en-US" dirty="0"/>
              <a:t>. 3 But if anyone loves God, he is known by God.”</a:t>
            </a:r>
          </a:p>
          <a:p>
            <a:endParaRPr lang="en-US" dirty="0"/>
          </a:p>
          <a:p>
            <a:r>
              <a:rPr lang="en-US" b="1" dirty="0"/>
              <a:t>Matthew 11:29</a:t>
            </a:r>
            <a:r>
              <a:rPr lang="en-US" dirty="0"/>
              <a:t> – “</a:t>
            </a:r>
            <a:r>
              <a:rPr lang="en-US" b="1" dirty="0"/>
              <a:t>Take my yoke upon you</a:t>
            </a:r>
            <a:r>
              <a:rPr lang="en-US" dirty="0"/>
              <a:t>, and learn from me, for I am gentle and lowly in heart, and you will find rest for your souls.”</a:t>
            </a:r>
          </a:p>
          <a:p>
            <a:r>
              <a:rPr lang="en-US" b="1" dirty="0"/>
              <a:t>Galatians 2:20</a:t>
            </a:r>
            <a:r>
              <a:rPr lang="en-US" dirty="0"/>
              <a:t> – “I have been crucified with Christ. It is </a:t>
            </a:r>
            <a:r>
              <a:rPr lang="en-US" b="1" dirty="0"/>
              <a:t>no longer I who live</a:t>
            </a:r>
            <a:r>
              <a:rPr lang="en-US" dirty="0"/>
              <a:t>, but Christ who lives in me. And the life I now live in the flesh I live by faith in the Son of God, who loved me and gave himself for me.”</a:t>
            </a:r>
          </a:p>
        </p:txBody>
      </p:sp>
      <p:sp>
        <p:nvSpPr>
          <p:cNvPr id="4" name="Slide Number Placeholder 3"/>
          <p:cNvSpPr>
            <a:spLocks noGrp="1"/>
          </p:cNvSpPr>
          <p:nvPr>
            <p:ph type="sldNum" sz="quarter" idx="5"/>
          </p:nvPr>
        </p:nvSpPr>
        <p:spPr/>
        <p:txBody>
          <a:bodyPr/>
          <a:lstStyle/>
          <a:p>
            <a:fld id="{12C196BD-1479-104D-9FC4-0FAE8A4EEFF7}" type="slidenum">
              <a:rPr lang="en-US" smtClean="0"/>
              <a:t>4</a:t>
            </a:fld>
            <a:endParaRPr lang="en-US"/>
          </a:p>
        </p:txBody>
      </p:sp>
      <p:sp>
        <p:nvSpPr>
          <p:cNvPr id="5" name="Date Placeholder 4">
            <a:extLst>
              <a:ext uri="{FF2B5EF4-FFF2-40B4-BE49-F238E27FC236}">
                <a16:creationId xmlns:a16="http://schemas.microsoft.com/office/drawing/2014/main" id="{FDBFBB84-0F84-2408-5410-08FF7AF64A62}"/>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07E98B76-65EF-B18B-3EE6-2C2646F221C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3092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3:20-4:23</a:t>
            </a:r>
            <a:r>
              <a:rPr lang="en-US" dirty="0"/>
              <a:t> – “20 But </a:t>
            </a:r>
            <a:r>
              <a:rPr lang="en-US" b="1" dirty="0"/>
              <a:t>our citizenship is in heaven</a:t>
            </a:r>
            <a:r>
              <a:rPr lang="en-US" dirty="0"/>
              <a:t>, and from it we await a Savior, the Lord Jesus Christ, 21 who will transform our lowly body to be like his glorious body, by the power that enables him even to subject all things to himself. 4:1 Therefore, my brothers, whom I love and long for, my joy and crown, </a:t>
            </a:r>
            <a:r>
              <a:rPr lang="en-US" b="1" dirty="0"/>
              <a:t>stand firm</a:t>
            </a:r>
            <a:r>
              <a:rPr lang="en-US" dirty="0"/>
              <a:t> thus in the Lord, my beloved. 2 I entreat Euodia and I entreat Syntyche to agree in the Lord. 3 Yes, I ask you also, true companion, help these women, who have labored side by side with me in the gospel together with Clement and the rest of my fellow workers, whose names are in the book of life. 4 </a:t>
            </a:r>
            <a:r>
              <a:rPr lang="en-US" b="1" dirty="0"/>
              <a:t>Rejoice in the Lord always</a:t>
            </a:r>
            <a:r>
              <a:rPr lang="en-US" dirty="0"/>
              <a:t>; again I will say, Rejoice. 5 </a:t>
            </a:r>
            <a:r>
              <a:rPr lang="en-US" b="1" dirty="0"/>
              <a:t>Let your reasonableness</a:t>
            </a:r>
            <a:r>
              <a:rPr lang="en-US" b="0" dirty="0"/>
              <a:t> </a:t>
            </a:r>
            <a:r>
              <a:rPr lang="en-US" b="1" i="1" dirty="0"/>
              <a:t>[“forbearance” – ASV]</a:t>
            </a:r>
            <a:r>
              <a:rPr lang="en-US" dirty="0"/>
              <a:t> be known to everyone. The Lord is at hand; 6 do not be anxious about anything, but </a:t>
            </a:r>
            <a:r>
              <a:rPr lang="en-US" b="1" dirty="0"/>
              <a:t>in everything by prayer and supplication</a:t>
            </a:r>
            <a:r>
              <a:rPr lang="en-US" dirty="0"/>
              <a:t> with thanksgiving let your requests be made known to God. 7 And the peace of God, which surpasses all understanding, will guard your hearts and your minds in Christ Jesus. 8 Finally, brothers, whatever is true, whatever is honorable, whatever is just, whatever is pure, whatever is lovely, whatever is commendable, if there is any excellence, if there is anything worthy of praise, </a:t>
            </a:r>
            <a:r>
              <a:rPr lang="en-US" b="1" dirty="0"/>
              <a:t>think about these things</a:t>
            </a:r>
            <a:r>
              <a:rPr lang="en-US" dirty="0"/>
              <a:t>. 9 What you have learned and received and heard and seen in me – </a:t>
            </a:r>
            <a:r>
              <a:rPr lang="en-US" b="1" dirty="0"/>
              <a:t>practice these things</a:t>
            </a:r>
            <a:r>
              <a:rPr lang="en-US" dirty="0"/>
              <a:t>, and the God of peace will be with you. 10 </a:t>
            </a:r>
            <a:r>
              <a:rPr lang="en-US" b="1" dirty="0"/>
              <a:t>I rejoiced in the Lord greatly</a:t>
            </a:r>
            <a:r>
              <a:rPr lang="en-US" dirty="0"/>
              <a:t> that now at length you have revived your concern for me. You were indeed concerned for me, but you had no opportunity. 11 Not that I am speaking of being in need, for I have learned in whatever situation I am to be content. 12 I know how to be brought low, and I know how to abound. In any and every circumstance, I have learned the secret of facing plenty and hunger, abundance and need. 13 </a:t>
            </a:r>
            <a:r>
              <a:rPr lang="en-US" b="1" dirty="0"/>
              <a:t>I can do all things through him who strengthens me</a:t>
            </a:r>
            <a:r>
              <a:rPr lang="en-US" dirty="0"/>
              <a:t>. 14 Yet </a:t>
            </a:r>
            <a:r>
              <a:rPr lang="en-US" b="1" dirty="0"/>
              <a:t>it was kind of you</a:t>
            </a:r>
            <a:r>
              <a:rPr lang="en-US" dirty="0"/>
              <a:t> to share my trouble. 15 And you Philippians yourselves know that in the beginning of the gospel, when I left Macedonia, no church entered into partnership with me in giving and receiving, </a:t>
            </a:r>
            <a:r>
              <a:rPr lang="en-US" b="1" dirty="0"/>
              <a:t>except you only</a:t>
            </a:r>
            <a:r>
              <a:rPr lang="en-US" dirty="0"/>
              <a:t>. 16 Even in Thessalonica you sent me help for my needs once and again. 17 Not that I seek the gift, but </a:t>
            </a:r>
            <a:r>
              <a:rPr lang="en-US" b="1" dirty="0"/>
              <a:t>I seek the fruit that increases to your credit</a:t>
            </a:r>
            <a:r>
              <a:rPr lang="en-US" dirty="0"/>
              <a:t>. 18 I have received full payment, and more. I am well supplied, having received from Epaphroditus the gifts you sent, a fragrant offering, </a:t>
            </a:r>
            <a:r>
              <a:rPr lang="en-US" b="1" dirty="0"/>
              <a:t>a sacrifice acceptable and pleasing to God</a:t>
            </a:r>
            <a:r>
              <a:rPr lang="en-US" dirty="0"/>
              <a:t>. 19 And my God will supply every need of yours according to his riches in glory in Christ Jesus. 20 To our God and Father be glory forever and ever. Amen. 21 Greet every saint in Christ Jesus. The brothers who are with me greet you. 22 All the saints greet you, especially those of Caesar's household. 23 The grace of the Lord Jesus Christ be with your spirit.”</a:t>
            </a:r>
          </a:p>
        </p:txBody>
      </p:sp>
      <p:sp>
        <p:nvSpPr>
          <p:cNvPr id="4" name="Slide Number Placeholder 3"/>
          <p:cNvSpPr>
            <a:spLocks noGrp="1"/>
          </p:cNvSpPr>
          <p:nvPr>
            <p:ph type="sldNum" sz="quarter" idx="5"/>
          </p:nvPr>
        </p:nvSpPr>
        <p:spPr/>
        <p:txBody>
          <a:bodyPr/>
          <a:lstStyle/>
          <a:p>
            <a:fld id="{12C196BD-1479-104D-9FC4-0FAE8A4EEFF7}" type="slidenum">
              <a:rPr lang="en-US" smtClean="0"/>
              <a:t>5</a:t>
            </a:fld>
            <a:endParaRPr lang="en-US"/>
          </a:p>
        </p:txBody>
      </p:sp>
      <p:sp>
        <p:nvSpPr>
          <p:cNvPr id="5" name="Date Placeholder 4">
            <a:extLst>
              <a:ext uri="{FF2B5EF4-FFF2-40B4-BE49-F238E27FC236}">
                <a16:creationId xmlns:a16="http://schemas.microsoft.com/office/drawing/2014/main" id="{3E9B5313-66DB-2436-4FEC-8554EC7FC221}"/>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E0F5598C-8B3A-1314-0526-8906C8B5EC2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01156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8:34-37</a:t>
            </a:r>
            <a:r>
              <a:rPr lang="en-US" dirty="0"/>
              <a:t> – “34 And he called to him the crowd with his disciples and said to them, ‘If anyone would come after me, </a:t>
            </a:r>
            <a:r>
              <a:rPr lang="en-US" b="1" dirty="0"/>
              <a:t>let him deny himself and take up his cross</a:t>
            </a:r>
            <a:r>
              <a:rPr lang="en-US" dirty="0"/>
              <a:t> and follow me. 35 For whoever would save his life will lose it, but </a:t>
            </a:r>
            <a:r>
              <a:rPr lang="en-US" b="1" dirty="0"/>
              <a:t>whoever loses his life for my sake and the gospel's will save it</a:t>
            </a:r>
            <a:r>
              <a:rPr lang="en-US" dirty="0"/>
              <a:t>. 36 For what does it profit a man to gain the whole world and forfeit his life? 37 For what can a man give in return for his life?”</a:t>
            </a:r>
          </a:p>
        </p:txBody>
      </p:sp>
      <p:sp>
        <p:nvSpPr>
          <p:cNvPr id="4" name="Slide Number Placeholder 3"/>
          <p:cNvSpPr>
            <a:spLocks noGrp="1"/>
          </p:cNvSpPr>
          <p:nvPr>
            <p:ph type="sldNum" sz="quarter" idx="5"/>
          </p:nvPr>
        </p:nvSpPr>
        <p:spPr/>
        <p:txBody>
          <a:bodyPr/>
          <a:lstStyle/>
          <a:p>
            <a:fld id="{12C196BD-1479-104D-9FC4-0FAE8A4EEFF7}" type="slidenum">
              <a:rPr lang="en-US" smtClean="0"/>
              <a:t>6</a:t>
            </a:fld>
            <a:endParaRPr lang="en-US"/>
          </a:p>
        </p:txBody>
      </p:sp>
      <p:sp>
        <p:nvSpPr>
          <p:cNvPr id="5" name="Date Placeholder 4">
            <a:extLst>
              <a:ext uri="{FF2B5EF4-FFF2-40B4-BE49-F238E27FC236}">
                <a16:creationId xmlns:a16="http://schemas.microsoft.com/office/drawing/2014/main" id="{E0290F08-0AA3-995B-6958-CAC182482251}"/>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9145B393-E749-3634-53E2-10D54A21470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6050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3:7-8</a:t>
            </a:r>
            <a:r>
              <a:rPr lang="en-US" dirty="0"/>
              <a:t> – “7 But </a:t>
            </a:r>
            <a:r>
              <a:rPr lang="en-US" b="1" dirty="0"/>
              <a:t>whatever gain I had</a:t>
            </a:r>
            <a:r>
              <a:rPr lang="en-US" dirty="0"/>
              <a:t>, I counted as </a:t>
            </a:r>
            <a:r>
              <a:rPr lang="en-US" b="1" dirty="0"/>
              <a:t>loss for the sake of Christ</a:t>
            </a:r>
            <a:r>
              <a:rPr lang="en-US" dirty="0"/>
              <a:t>. 8 Indeed, </a:t>
            </a:r>
            <a:r>
              <a:rPr lang="en-US" b="1" dirty="0"/>
              <a:t>I count everything as loss</a:t>
            </a:r>
            <a:r>
              <a:rPr lang="en-US" dirty="0"/>
              <a:t> because of the surpassing worth of knowing Christ Jesus my Lord. For his sake </a:t>
            </a:r>
            <a:r>
              <a:rPr lang="en-US" b="1" dirty="0"/>
              <a:t>I have suffered the loss of all things and count them as rubbish</a:t>
            </a:r>
            <a:r>
              <a:rPr lang="en-US" dirty="0"/>
              <a:t>, in order that I may gain Christ”</a:t>
            </a:r>
          </a:p>
        </p:txBody>
      </p:sp>
      <p:sp>
        <p:nvSpPr>
          <p:cNvPr id="4" name="Slide Number Placeholder 3"/>
          <p:cNvSpPr>
            <a:spLocks noGrp="1"/>
          </p:cNvSpPr>
          <p:nvPr>
            <p:ph type="sldNum" sz="quarter" idx="5"/>
          </p:nvPr>
        </p:nvSpPr>
        <p:spPr/>
        <p:txBody>
          <a:bodyPr/>
          <a:lstStyle/>
          <a:p>
            <a:fld id="{12C196BD-1479-104D-9FC4-0FAE8A4EEFF7}" type="slidenum">
              <a:rPr lang="en-US" smtClean="0"/>
              <a:t>7</a:t>
            </a:fld>
            <a:endParaRPr lang="en-US"/>
          </a:p>
        </p:txBody>
      </p:sp>
      <p:sp>
        <p:nvSpPr>
          <p:cNvPr id="5" name="Date Placeholder 4">
            <a:extLst>
              <a:ext uri="{FF2B5EF4-FFF2-40B4-BE49-F238E27FC236}">
                <a16:creationId xmlns:a16="http://schemas.microsoft.com/office/drawing/2014/main" id="{1DBED05C-4161-1A36-57BE-0000BF2AE6EC}"/>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136E9F5F-770E-43C9-FC69-8BC3A55F3E9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61166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E3EBE-B0ED-A96D-F655-3F69AD4DFC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B0D10-FA4B-844A-0F50-BEA450172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C63C4D-79C0-9C5E-39C4-55B115A885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2C0A87-BE6A-BC96-E9BD-4FC6FBF00F4F}"/>
              </a:ext>
            </a:extLst>
          </p:cNvPr>
          <p:cNvSpPr>
            <a:spLocks noGrp="1"/>
          </p:cNvSpPr>
          <p:nvPr>
            <p:ph type="sldNum" sz="quarter" idx="5"/>
          </p:nvPr>
        </p:nvSpPr>
        <p:spPr/>
        <p:txBody>
          <a:bodyPr/>
          <a:lstStyle/>
          <a:p>
            <a:pPr defTabSz="495256"/>
            <a:fld id="{12C196BD-1479-104D-9FC4-0FAE8A4EEFF7}" type="slidenum">
              <a:rPr lang="en-US">
                <a:solidFill>
                  <a:prstClr val="black"/>
                </a:solidFill>
                <a:latin typeface="Aptos" panose="02110004020202020204"/>
              </a:rPr>
              <a:pPr defTabSz="495256"/>
              <a:t>8</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9A6E9C59-17F7-48C4-38F1-C9AD3E67E1AC}"/>
              </a:ext>
            </a:extLst>
          </p:cNvPr>
          <p:cNvSpPr>
            <a:spLocks noGrp="1"/>
          </p:cNvSpPr>
          <p:nvPr>
            <p:ph type="dt" idx="1"/>
          </p:nvPr>
        </p:nvSpPr>
        <p:spPr/>
        <p:txBody>
          <a:bodyPr/>
          <a:lstStyle/>
          <a:p>
            <a:r>
              <a:rPr lang="en-US"/>
              <a:t>2/25/2024 am</a:t>
            </a:r>
          </a:p>
        </p:txBody>
      </p:sp>
      <p:sp>
        <p:nvSpPr>
          <p:cNvPr id="6" name="Footer Placeholder 5">
            <a:extLst>
              <a:ext uri="{FF2B5EF4-FFF2-40B4-BE49-F238E27FC236}">
                <a16:creationId xmlns:a16="http://schemas.microsoft.com/office/drawing/2014/main" id="{65EFA4F1-8D17-ECAE-CDAB-35BBD89D541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20659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9</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2020301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02E9E2-0CA5-6D47-8EFA-5173E61D029D}"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3393720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1261974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938615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628179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4141165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404725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1246748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1045538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379992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322974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02E9E2-0CA5-6D47-8EFA-5173E61D029D}"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201629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02E9E2-0CA5-6D47-8EFA-5173E61D029D}" type="datetimeFigureOut">
              <a:rPr lang="en-US" smtClean="0"/>
              <a:t>5/3/2024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291099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226644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81220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602E9E2-0CA5-6D47-8EFA-5173E61D029D}" type="datetimeFigureOut">
              <a:rPr lang="en-US" smtClean="0"/>
              <a:t>5/3/2024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2676233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02E9E2-0CA5-6D47-8EFA-5173E61D029D}"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28076-077B-464C-BE93-8A085894CEDF}" type="slidenum">
              <a:rPr lang="en-US" smtClean="0"/>
              <a:t>‹#›</a:t>
            </a:fld>
            <a:endParaRPr lang="en-US"/>
          </a:p>
        </p:txBody>
      </p:sp>
    </p:spTree>
    <p:extLst>
      <p:ext uri="{BB962C8B-B14F-4D97-AF65-F5344CB8AC3E}">
        <p14:creationId xmlns:p14="http://schemas.microsoft.com/office/powerpoint/2010/main" val="586681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02E9E2-0CA5-6D47-8EFA-5173E61D029D}" type="datetimeFigureOut">
              <a:rPr lang="en-US" smtClean="0"/>
              <a:t>5/3/2024</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9EC28076-077B-464C-BE93-8A085894CEDF}" type="slidenum">
              <a:rPr lang="en-US" smtClean="0"/>
              <a:t>‹#›</a:t>
            </a:fld>
            <a:endParaRPr lang="en-US"/>
          </a:p>
        </p:txBody>
      </p:sp>
    </p:spTree>
    <p:extLst>
      <p:ext uri="{BB962C8B-B14F-4D97-AF65-F5344CB8AC3E}">
        <p14:creationId xmlns:p14="http://schemas.microsoft.com/office/powerpoint/2010/main" val="359358568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74B83D-81BC-AC44-9C33-9BF80C4C5119}"/>
              </a:ext>
            </a:extLst>
          </p:cNvPr>
          <p:cNvSpPr>
            <a:spLocks noGrp="1"/>
          </p:cNvSpPr>
          <p:nvPr>
            <p:ph type="subTitle" idx="1"/>
          </p:nvPr>
        </p:nvSpPr>
        <p:spPr>
          <a:xfrm>
            <a:off x="3054285" y="3010956"/>
            <a:ext cx="3829050" cy="553998"/>
          </a:xfrm>
        </p:spPr>
        <p:txBody>
          <a:bodyPr>
            <a:spAutoFit/>
          </a:bodyPr>
          <a:lstStyle/>
          <a:p>
            <a:r>
              <a:rPr lang="en-US" sz="3000" b="1" cap="none" dirty="0">
                <a:solidFill>
                  <a:schemeClr val="tx1"/>
                </a:solidFill>
              </a:rPr>
              <a:t>Philippians 4:13</a:t>
            </a:r>
          </a:p>
        </p:txBody>
      </p:sp>
      <p:sp>
        <p:nvSpPr>
          <p:cNvPr id="2" name="TextBox 1">
            <a:extLst>
              <a:ext uri="{FF2B5EF4-FFF2-40B4-BE49-F238E27FC236}">
                <a16:creationId xmlns:a16="http://schemas.microsoft.com/office/drawing/2014/main" id="{AED4FCA7-B7AB-079C-A7FC-93C34D84185C}"/>
              </a:ext>
            </a:extLst>
          </p:cNvPr>
          <p:cNvSpPr txBox="1"/>
          <p:nvPr/>
        </p:nvSpPr>
        <p:spPr>
          <a:xfrm>
            <a:off x="3054285" y="1913640"/>
            <a:ext cx="5114041" cy="1015663"/>
          </a:xfrm>
          <a:prstGeom prst="rect">
            <a:avLst/>
          </a:prstGeom>
          <a:noFill/>
        </p:spPr>
        <p:txBody>
          <a:bodyPr wrap="square" rtlCol="0">
            <a:spAutoFit/>
          </a:bodyPr>
          <a:lstStyle/>
          <a:p>
            <a:r>
              <a:rPr lang="en-US" sz="6000" b="1" dirty="0"/>
              <a:t>“I Can Do …”</a:t>
            </a:r>
          </a:p>
        </p:txBody>
      </p:sp>
    </p:spTree>
    <p:extLst>
      <p:ext uri="{BB962C8B-B14F-4D97-AF65-F5344CB8AC3E}">
        <p14:creationId xmlns:p14="http://schemas.microsoft.com/office/powerpoint/2010/main" val="241663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427497"/>
            <a:ext cx="8957726" cy="5078313"/>
          </a:xfrm>
        </p:spPr>
        <p:txBody>
          <a:bodyPr wrap="square">
            <a:spAutoFit/>
          </a:bodyPr>
          <a:lstStyle/>
          <a:p>
            <a:pPr algn="l">
              <a:spcBef>
                <a:spcPts val="0"/>
              </a:spcBef>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Repent of your sins</a:t>
            </a:r>
          </a:p>
          <a:p>
            <a:pPr lvl="1" algn="l">
              <a:spcBef>
                <a:spcPts val="0"/>
              </a:spcBef>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Acts 3:19 – “</a:t>
            </a:r>
            <a:r>
              <a:rPr lang="en-US" sz="3600" b="1" dirty="0">
                <a:solidFill>
                  <a:schemeClr val="tx1"/>
                </a:solidFill>
                <a:latin typeface="Century Gothic" panose="020B0502020202020204" pitchFamily="34" charset="0"/>
                <a:cs typeface="Arial" panose="020B0604020202020204" pitchFamily="34" charset="0"/>
              </a:rPr>
              <a:t>Repent</a:t>
            </a:r>
            <a:r>
              <a:rPr lang="en-US" sz="3600" dirty="0">
                <a:solidFill>
                  <a:schemeClr val="tx1"/>
                </a:solidFill>
                <a:latin typeface="Century Gothic" panose="020B0502020202020204" pitchFamily="34" charset="0"/>
                <a:cs typeface="Arial" panose="020B0604020202020204" pitchFamily="34" charset="0"/>
              </a:rPr>
              <a:t> therefore, and turn again, </a:t>
            </a:r>
            <a:r>
              <a:rPr lang="en-US" sz="3600" b="1" dirty="0">
                <a:solidFill>
                  <a:schemeClr val="tx1"/>
                </a:solidFill>
                <a:latin typeface="Century Gothic" panose="020B0502020202020204" pitchFamily="34" charset="0"/>
                <a:cs typeface="Arial" panose="020B0604020202020204" pitchFamily="34" charset="0"/>
              </a:rPr>
              <a:t>that your sins may be blotted out</a:t>
            </a:r>
            <a:r>
              <a:rPr lang="en-US" sz="3600" dirty="0">
                <a:solidFill>
                  <a:schemeClr val="tx1"/>
                </a:solidFill>
                <a:latin typeface="Century Gothic" panose="020B0502020202020204" pitchFamily="34" charset="0"/>
                <a:cs typeface="Arial" panose="020B0604020202020204" pitchFamily="34" charset="0"/>
              </a:rPr>
              <a:t>”</a:t>
            </a:r>
          </a:p>
          <a:p>
            <a:pPr algn="l">
              <a:spcBef>
                <a:spcPts val="0"/>
              </a:spcBef>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Confess that Jesus is the Son of God</a:t>
            </a:r>
          </a:p>
          <a:p>
            <a:pPr lvl="1">
              <a:spcBef>
                <a:spcPts val="0"/>
              </a:spcBef>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Romans 10:10 – “</a:t>
            </a:r>
            <a:r>
              <a:rPr lang="en-US" sz="3600" dirty="0">
                <a:latin typeface="Century Gothic" panose="020B0502020202020204" pitchFamily="34" charset="0"/>
                <a:cs typeface="Arial" panose="020B0604020202020204" pitchFamily="34" charset="0"/>
              </a:rPr>
              <a:t>For with the heart one believes and is justified, and </a:t>
            </a:r>
            <a:r>
              <a:rPr lang="en-US" sz="3600" b="1" dirty="0">
                <a:latin typeface="Century Gothic" panose="020B0502020202020204" pitchFamily="34" charset="0"/>
                <a:cs typeface="Arial" panose="020B0604020202020204" pitchFamily="34" charset="0"/>
              </a:rPr>
              <a:t>with the mouth one confesses</a:t>
            </a:r>
            <a:r>
              <a:rPr lang="en-US" sz="3600" dirty="0">
                <a:latin typeface="Century Gothic" panose="020B0502020202020204" pitchFamily="34" charset="0"/>
                <a:cs typeface="Arial" panose="020B0604020202020204" pitchFamily="34" charset="0"/>
              </a:rPr>
              <a:t> and is saved.</a:t>
            </a:r>
            <a:r>
              <a:rPr lang="en-US" sz="3600" dirty="0">
                <a:solidFill>
                  <a:schemeClr val="tx1"/>
                </a:solidFill>
                <a:latin typeface="Century Gothic" panose="020B0502020202020204" pitchFamily="34" charset="0"/>
                <a:cs typeface="Arial" panose="020B0604020202020204" pitchFamily="34" charset="0"/>
              </a:rPr>
              <a:t>”</a:t>
            </a:r>
          </a:p>
        </p:txBody>
      </p:sp>
      <p:sp>
        <p:nvSpPr>
          <p:cNvPr id="3" name="Rectangle 2">
            <a:extLst>
              <a:ext uri="{FF2B5EF4-FFF2-40B4-BE49-F238E27FC236}">
                <a16:creationId xmlns:a16="http://schemas.microsoft.com/office/drawing/2014/main" id="{208058EF-3C3D-2186-51A0-0087280EE984}"/>
              </a:ext>
            </a:extLst>
          </p:cNvPr>
          <p:cNvSpPr txBox="1">
            <a:spLocks noChangeArrowheads="1"/>
          </p:cNvSpPr>
          <p:nvPr/>
        </p:nvSpPr>
        <p:spPr bwMode="auto">
          <a:xfrm>
            <a:off x="10455"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678478"/>
          </a:xfrm>
        </p:spPr>
        <p:txBody>
          <a:bodyPr wrap="square">
            <a:spAutoFit/>
          </a:bodyPr>
          <a:lstStyle/>
          <a:p>
            <a:pPr algn="l">
              <a:spcBef>
                <a:spcPts val="0"/>
              </a:spcBef>
              <a:spcAft>
                <a:spcPts val="0"/>
              </a:spcAft>
              <a:buClr>
                <a:schemeClr val="tx1"/>
              </a:buClr>
              <a:buFont typeface="Century Gothic" panose="020B0502020202020204" pitchFamily="34" charset="0"/>
              <a:buChar char="►"/>
            </a:pPr>
            <a:r>
              <a:rPr lang="en-US" sz="3300" dirty="0">
                <a:solidFill>
                  <a:schemeClr val="tx1"/>
                </a:solidFill>
                <a:latin typeface="Century Gothic" panose="020B0502020202020204" pitchFamily="34" charset="0"/>
                <a:cs typeface="Arial" panose="020B0604020202020204" pitchFamily="34" charset="0"/>
              </a:rPr>
              <a:t> Be immersed in water (baptized)</a:t>
            </a:r>
          </a:p>
          <a:p>
            <a:pPr lvl="1" algn="l">
              <a:spcBef>
                <a:spcPts val="0"/>
              </a:spcBef>
              <a:spcAft>
                <a:spcPts val="0"/>
              </a:spcAft>
              <a:buClr>
                <a:schemeClr val="tx1"/>
              </a:buClr>
              <a:buFont typeface="Century Gothic" panose="020B0502020202020204" pitchFamily="34" charset="0"/>
              <a:buChar char="►"/>
            </a:pPr>
            <a:r>
              <a:rPr lang="en-US" sz="3300" dirty="0">
                <a:solidFill>
                  <a:schemeClr val="tx1"/>
                </a:solidFill>
                <a:latin typeface="Century Gothic" panose="020B0502020202020204" pitchFamily="34" charset="0"/>
                <a:cs typeface="Arial" panose="020B0604020202020204" pitchFamily="34" charset="0"/>
              </a:rPr>
              <a:t> Acts 2:38 – “And Peter said to them, ‘Repent and </a:t>
            </a:r>
            <a:r>
              <a:rPr lang="en-US" sz="3300" b="1" dirty="0">
                <a:solidFill>
                  <a:schemeClr val="tx1"/>
                </a:solidFill>
                <a:latin typeface="Century Gothic" panose="020B0502020202020204" pitchFamily="34" charset="0"/>
                <a:cs typeface="Arial" panose="020B0604020202020204" pitchFamily="34" charset="0"/>
              </a:rPr>
              <a:t>be baptized every one of you</a:t>
            </a:r>
            <a:r>
              <a:rPr lang="en-US" sz="3300" dirty="0">
                <a:solidFill>
                  <a:schemeClr val="tx1"/>
                </a:solidFill>
                <a:latin typeface="Century Gothic" panose="020B0502020202020204" pitchFamily="34" charset="0"/>
                <a:cs typeface="Arial" panose="020B0604020202020204" pitchFamily="34" charset="0"/>
              </a:rPr>
              <a:t> in the name of Jesus Christ for the forgiveness of your sins, and you will receive the gift of the Holy Spirit.’”</a:t>
            </a:r>
          </a:p>
          <a:p>
            <a:pPr algn="l">
              <a:spcBef>
                <a:spcPts val="0"/>
              </a:spcBef>
              <a:spcAft>
                <a:spcPts val="0"/>
              </a:spcAft>
              <a:buClr>
                <a:schemeClr val="tx1"/>
              </a:buClr>
              <a:buFont typeface="Century Gothic" panose="020B0502020202020204" pitchFamily="34" charset="0"/>
              <a:buChar char="►"/>
            </a:pPr>
            <a:r>
              <a:rPr lang="en-US" sz="3300" dirty="0">
                <a:solidFill>
                  <a:schemeClr val="tx1"/>
                </a:solidFill>
                <a:latin typeface="Century Gothic" panose="020B0502020202020204" pitchFamily="34" charset="0"/>
                <a:cs typeface="Arial" panose="020B0604020202020204" pitchFamily="34" charset="0"/>
              </a:rPr>
              <a:t> Remain faithful</a:t>
            </a:r>
          </a:p>
          <a:p>
            <a:pPr lvl="1">
              <a:spcBef>
                <a:spcPts val="0"/>
              </a:spcBef>
              <a:buClr>
                <a:schemeClr val="tx1"/>
              </a:buClr>
              <a:buFont typeface="Century Gothic" panose="020B0502020202020204" pitchFamily="34" charset="0"/>
              <a:buChar char="►"/>
            </a:pPr>
            <a:r>
              <a:rPr lang="en-US" sz="3300" dirty="0">
                <a:solidFill>
                  <a:schemeClr val="tx1"/>
                </a:solidFill>
                <a:latin typeface="Century Gothic" panose="020B0502020202020204" pitchFamily="34" charset="0"/>
                <a:cs typeface="Arial" panose="020B0604020202020204" pitchFamily="34" charset="0"/>
              </a:rPr>
              <a:t>I Corinthians 15:1-2 – “… </a:t>
            </a:r>
            <a:r>
              <a:rPr lang="en-US" sz="3300" dirty="0">
                <a:latin typeface="Century Gothic" panose="020B0502020202020204" pitchFamily="34" charset="0"/>
                <a:cs typeface="Arial" panose="020B0604020202020204" pitchFamily="34" charset="0"/>
              </a:rPr>
              <a:t>by which you are being saved, </a:t>
            </a:r>
            <a:r>
              <a:rPr lang="en-US" sz="3300" b="1" dirty="0">
                <a:latin typeface="Century Gothic" panose="020B0502020202020204" pitchFamily="34" charset="0"/>
                <a:cs typeface="Arial" panose="020B0604020202020204" pitchFamily="34" charset="0"/>
              </a:rPr>
              <a:t>if you hold fast</a:t>
            </a:r>
            <a:r>
              <a:rPr lang="en-US" sz="3300" dirty="0">
                <a:latin typeface="Century Gothic" panose="020B0502020202020204" pitchFamily="34" charset="0"/>
                <a:cs typeface="Arial" panose="020B0604020202020204" pitchFamily="34" charset="0"/>
              </a:rPr>
              <a:t> to the word I preached to you – unless you believed in vain.</a:t>
            </a:r>
            <a:r>
              <a:rPr lang="en-US" sz="3300" dirty="0">
                <a:solidFill>
                  <a:schemeClr val="tx1"/>
                </a:solidFill>
                <a:latin typeface="Century Gothic" panose="020B0502020202020204" pitchFamily="34" charset="0"/>
                <a:cs typeface="Arial" panose="020B0604020202020204" pitchFamily="34" charset="0"/>
              </a:rPr>
              <a:t>”</a:t>
            </a:r>
          </a:p>
        </p:txBody>
      </p:sp>
      <p:sp>
        <p:nvSpPr>
          <p:cNvPr id="3" name="Rectangle 2">
            <a:extLst>
              <a:ext uri="{FF2B5EF4-FFF2-40B4-BE49-F238E27FC236}">
                <a16:creationId xmlns:a16="http://schemas.microsoft.com/office/drawing/2014/main" id="{B0CEFB6B-DF40-0BA8-6186-78510F2BD8ED}"/>
              </a:ext>
            </a:extLst>
          </p:cNvPr>
          <p:cNvSpPr txBox="1">
            <a:spLocks noChangeArrowheads="1"/>
          </p:cNvSpPr>
          <p:nvPr/>
        </p:nvSpPr>
        <p:spPr bwMode="auto">
          <a:xfrm>
            <a:off x="10455"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1852171"/>
            <a:ext cx="8704847" cy="3016210"/>
          </a:xfrm>
        </p:spPr>
        <p:txBody>
          <a:bodyPr wrap="square">
            <a:spAutoFit/>
          </a:bodyPr>
          <a:lstStyle/>
          <a:p>
            <a:pPr marL="0" indent="0">
              <a:buNone/>
            </a:pPr>
            <a:r>
              <a:rPr lang="en-US" sz="3000" b="1" dirty="0"/>
              <a:t>Paul Wasn’t a Philosopher</a:t>
            </a:r>
          </a:p>
          <a:p>
            <a:pPr>
              <a:buClr>
                <a:schemeClr val="tx1"/>
              </a:buClr>
            </a:pPr>
            <a:r>
              <a:rPr lang="en-US" sz="2700" dirty="0"/>
              <a:t>Philippians 4:13 is not a philosophical statement.</a:t>
            </a:r>
          </a:p>
          <a:p>
            <a:pPr>
              <a:buClr>
                <a:schemeClr val="tx1"/>
              </a:buClr>
            </a:pPr>
            <a:r>
              <a:rPr lang="en-US" sz="2700" dirty="0"/>
              <a:t>Colossians 2:4-5, 8-10 – philosophical living discouraged, faith demanded.</a:t>
            </a:r>
          </a:p>
          <a:p>
            <a:pPr>
              <a:buClr>
                <a:schemeClr val="tx1"/>
              </a:buClr>
            </a:pPr>
            <a:r>
              <a:rPr lang="en-US" sz="2700" dirty="0"/>
              <a:t>I Corinthians 1:17, 20; 2:1-5 – preached Christ, not man’s wisdom.</a:t>
            </a:r>
          </a:p>
        </p:txBody>
      </p:sp>
      <p:sp>
        <p:nvSpPr>
          <p:cNvPr id="2" name="TextBox 1">
            <a:extLst>
              <a:ext uri="{FF2B5EF4-FFF2-40B4-BE49-F238E27FC236}">
                <a16:creationId xmlns:a16="http://schemas.microsoft.com/office/drawing/2014/main" id="{DADD04AB-7C14-7505-D3AA-57C017237E50}"/>
              </a:ext>
            </a:extLst>
          </p:cNvPr>
          <p:cNvSpPr txBox="1"/>
          <p:nvPr/>
        </p:nvSpPr>
        <p:spPr>
          <a:xfrm>
            <a:off x="2007910" y="443059"/>
            <a:ext cx="5137609" cy="1477328"/>
          </a:xfrm>
          <a:prstGeom prst="rect">
            <a:avLst/>
          </a:prstGeom>
          <a:noFill/>
        </p:spPr>
        <p:txBody>
          <a:bodyPr wrap="square" rtlCol="0">
            <a:spAutoFit/>
          </a:bodyPr>
          <a:lstStyle/>
          <a:p>
            <a:pPr algn="ctr"/>
            <a:r>
              <a:rPr lang="en-US" sz="4000" b="1" dirty="0"/>
              <a:t>A Statement Of</a:t>
            </a:r>
          </a:p>
          <a:p>
            <a:pPr algn="ctr"/>
            <a:r>
              <a:rPr lang="en-US" sz="5000" b="1" dirty="0"/>
              <a:t>Faith In Christ</a:t>
            </a:r>
          </a:p>
        </p:txBody>
      </p:sp>
    </p:spTree>
    <p:extLst>
      <p:ext uri="{BB962C8B-B14F-4D97-AF65-F5344CB8AC3E}">
        <p14:creationId xmlns:p14="http://schemas.microsoft.com/office/powerpoint/2010/main" val="134674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1852171"/>
            <a:ext cx="8704847" cy="4693593"/>
          </a:xfrm>
        </p:spPr>
        <p:txBody>
          <a:bodyPr>
            <a:spAutoFit/>
          </a:bodyPr>
          <a:lstStyle/>
          <a:p>
            <a:pPr marL="0" indent="0">
              <a:buNone/>
            </a:pPr>
            <a:r>
              <a:rPr lang="en-US" sz="3000" b="1" dirty="0"/>
              <a:t>Paul Wasn’t a Philosopher</a:t>
            </a:r>
          </a:p>
          <a:p>
            <a:pPr marL="0" indent="0">
              <a:buNone/>
            </a:pPr>
            <a:r>
              <a:rPr lang="en-US" sz="3000" b="1" dirty="0"/>
              <a:t>Spiritual Success Requires Faith</a:t>
            </a:r>
          </a:p>
          <a:p>
            <a:pPr>
              <a:buClr>
                <a:schemeClr val="tx1"/>
              </a:buClr>
            </a:pPr>
            <a:r>
              <a:rPr lang="en-US" sz="2700" dirty="0"/>
              <a:t>A failure of faith – Matthew 17:14-21</a:t>
            </a:r>
          </a:p>
          <a:p>
            <a:pPr>
              <a:buClr>
                <a:schemeClr val="tx1"/>
              </a:buClr>
            </a:pPr>
            <a:r>
              <a:rPr lang="en-US" sz="2700" dirty="0"/>
              <a:t>A request for an increase of faith – Luke 17:5-6</a:t>
            </a:r>
          </a:p>
          <a:p>
            <a:pPr>
              <a:buClr>
                <a:schemeClr val="tx1"/>
              </a:buClr>
            </a:pPr>
            <a:r>
              <a:rPr lang="en-US" sz="2700" dirty="0"/>
              <a:t>Romans 10:17 – faith comes from God’s word.</a:t>
            </a:r>
          </a:p>
          <a:p>
            <a:pPr>
              <a:buClr>
                <a:schemeClr val="tx1"/>
              </a:buClr>
            </a:pPr>
            <a:r>
              <a:rPr lang="en-US" sz="2700" dirty="0"/>
              <a:t>II Timothy 3:16-17 – God’s word equips us to do His will.</a:t>
            </a:r>
          </a:p>
          <a:p>
            <a:pPr>
              <a:buClr>
                <a:schemeClr val="tx1"/>
              </a:buClr>
            </a:pPr>
            <a:r>
              <a:rPr lang="en-US" sz="2700" dirty="0"/>
              <a:t>Ephesians 2:10; Romans 6:13 – We are God’s instruments.</a:t>
            </a:r>
          </a:p>
        </p:txBody>
      </p:sp>
      <p:sp>
        <p:nvSpPr>
          <p:cNvPr id="2" name="TextBox 1">
            <a:extLst>
              <a:ext uri="{FF2B5EF4-FFF2-40B4-BE49-F238E27FC236}">
                <a16:creationId xmlns:a16="http://schemas.microsoft.com/office/drawing/2014/main" id="{6515D1EB-F437-6494-D814-3E843BB9D58F}"/>
              </a:ext>
            </a:extLst>
          </p:cNvPr>
          <p:cNvSpPr txBox="1"/>
          <p:nvPr/>
        </p:nvSpPr>
        <p:spPr>
          <a:xfrm>
            <a:off x="2007910" y="443059"/>
            <a:ext cx="5137609" cy="1477328"/>
          </a:xfrm>
          <a:prstGeom prst="rect">
            <a:avLst/>
          </a:prstGeom>
          <a:noFill/>
        </p:spPr>
        <p:txBody>
          <a:bodyPr wrap="square" rtlCol="0">
            <a:spAutoFit/>
          </a:bodyPr>
          <a:lstStyle/>
          <a:p>
            <a:pPr algn="ctr"/>
            <a:r>
              <a:rPr lang="en-US" sz="4000" b="1" dirty="0"/>
              <a:t>A Statement Of</a:t>
            </a:r>
          </a:p>
          <a:p>
            <a:pPr algn="ctr"/>
            <a:r>
              <a:rPr lang="en-US" sz="5000" b="1" dirty="0"/>
              <a:t>Faith In Christ</a:t>
            </a:r>
          </a:p>
        </p:txBody>
      </p:sp>
    </p:spTree>
    <p:extLst>
      <p:ext uri="{BB962C8B-B14F-4D97-AF65-F5344CB8AC3E}">
        <p14:creationId xmlns:p14="http://schemas.microsoft.com/office/powerpoint/2010/main" val="14268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2208421"/>
            <a:ext cx="8704847" cy="4262705"/>
          </a:xfrm>
        </p:spPr>
        <p:txBody>
          <a:bodyPr>
            <a:spAutoFit/>
          </a:bodyPr>
          <a:lstStyle/>
          <a:p>
            <a:pPr marL="0" indent="0">
              <a:buNone/>
            </a:pPr>
            <a:r>
              <a:rPr lang="en-US" sz="3000" b="1" dirty="0"/>
              <a:t>Knowing, but Not Knowing</a:t>
            </a:r>
          </a:p>
          <a:p>
            <a:pPr>
              <a:buClr>
                <a:schemeClr val="tx1"/>
              </a:buClr>
            </a:pPr>
            <a:r>
              <a:rPr lang="en-US" sz="2700" dirty="0"/>
              <a:t>Such strength received </a:t>
            </a:r>
            <a:r>
              <a:rPr lang="en-US" sz="2700" i="1" dirty="0"/>
              <a:t>“through Christ” </a:t>
            </a:r>
            <a:r>
              <a:rPr lang="en-US" sz="2700" dirty="0"/>
              <a:t>involves more than mere knowledge of His will. It requires being united with Him in all things. It is allowing Christ to take over.</a:t>
            </a:r>
          </a:p>
          <a:p>
            <a:pPr>
              <a:buClr>
                <a:schemeClr val="tx1"/>
              </a:buClr>
            </a:pPr>
            <a:r>
              <a:rPr lang="en-US" sz="2700" dirty="0"/>
              <a:t>Example: I Corinthians 8:1-3 – knows nothing.</a:t>
            </a:r>
          </a:p>
          <a:p>
            <a:pPr>
              <a:buClr>
                <a:schemeClr val="tx1"/>
              </a:buClr>
            </a:pPr>
            <a:r>
              <a:rPr lang="en-US" sz="2700" dirty="0"/>
              <a:t>The strength needed to </a:t>
            </a:r>
            <a:r>
              <a:rPr lang="en-US" sz="2700" i="1" dirty="0"/>
              <a:t>“do all things” </a:t>
            </a:r>
            <a:r>
              <a:rPr lang="en-US" sz="2700" dirty="0"/>
              <a:t>is found when we let Christ take over our lives – Matthew 11:29; Galatians 2:20</a:t>
            </a:r>
          </a:p>
        </p:txBody>
      </p:sp>
      <p:sp>
        <p:nvSpPr>
          <p:cNvPr id="2" name="TextBox 1">
            <a:extLst>
              <a:ext uri="{FF2B5EF4-FFF2-40B4-BE49-F238E27FC236}">
                <a16:creationId xmlns:a16="http://schemas.microsoft.com/office/drawing/2014/main" id="{0BDF539E-5C58-056E-EC8D-0604041C5B70}"/>
              </a:ext>
            </a:extLst>
          </p:cNvPr>
          <p:cNvSpPr txBox="1"/>
          <p:nvPr/>
        </p:nvSpPr>
        <p:spPr>
          <a:xfrm>
            <a:off x="2007910" y="443059"/>
            <a:ext cx="5137609" cy="1477328"/>
          </a:xfrm>
          <a:prstGeom prst="rect">
            <a:avLst/>
          </a:prstGeom>
          <a:noFill/>
        </p:spPr>
        <p:txBody>
          <a:bodyPr wrap="square" rtlCol="0">
            <a:spAutoFit/>
          </a:bodyPr>
          <a:lstStyle/>
          <a:p>
            <a:pPr algn="ctr"/>
            <a:r>
              <a:rPr lang="en-US" sz="4000" b="1" dirty="0"/>
              <a:t>A Statement Of</a:t>
            </a:r>
          </a:p>
          <a:p>
            <a:pPr algn="ctr"/>
            <a:r>
              <a:rPr lang="en-US" sz="5000" b="1" dirty="0"/>
              <a:t>Unity With Christ</a:t>
            </a:r>
          </a:p>
        </p:txBody>
      </p:sp>
    </p:spTree>
    <p:extLst>
      <p:ext uri="{BB962C8B-B14F-4D97-AF65-F5344CB8AC3E}">
        <p14:creationId xmlns:p14="http://schemas.microsoft.com/office/powerpoint/2010/main" val="188905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1970921"/>
            <a:ext cx="8704847" cy="4832092"/>
          </a:xfrm>
        </p:spPr>
        <p:txBody>
          <a:bodyPr>
            <a:spAutoFit/>
          </a:bodyPr>
          <a:lstStyle/>
          <a:p>
            <a:pPr marL="0" indent="0">
              <a:spcBef>
                <a:spcPts val="0"/>
              </a:spcBef>
              <a:buNone/>
            </a:pPr>
            <a:r>
              <a:rPr lang="en-US" sz="2800" b="1" dirty="0"/>
              <a:t>Knowing, but Not Knowing</a:t>
            </a:r>
          </a:p>
          <a:p>
            <a:pPr marL="0" indent="0">
              <a:spcBef>
                <a:spcPts val="0"/>
              </a:spcBef>
              <a:buNone/>
            </a:pPr>
            <a:r>
              <a:rPr lang="en-US" sz="2800" b="1" dirty="0"/>
              <a:t>Unity with Christ is Essential </a:t>
            </a:r>
            <a:r>
              <a:rPr lang="en-US" sz="2800" dirty="0"/>
              <a:t>(Philippians 4)</a:t>
            </a:r>
          </a:p>
          <a:p>
            <a:pPr>
              <a:spcBef>
                <a:spcPts val="0"/>
              </a:spcBef>
              <a:buClr>
                <a:schemeClr val="tx1"/>
              </a:buClr>
            </a:pPr>
            <a:r>
              <a:rPr lang="en-US" sz="2800" dirty="0"/>
              <a:t>Heavenly citizenship – 3:20-4:1</a:t>
            </a:r>
          </a:p>
          <a:p>
            <a:pPr>
              <a:spcBef>
                <a:spcPts val="0"/>
              </a:spcBef>
              <a:buClr>
                <a:schemeClr val="tx1"/>
              </a:buClr>
            </a:pPr>
            <a:r>
              <a:rPr lang="en-US" sz="2800" dirty="0"/>
              <a:t>Joy in matters pertaining to the Lord – (verse 4)</a:t>
            </a:r>
          </a:p>
          <a:p>
            <a:pPr>
              <a:spcBef>
                <a:spcPts val="0"/>
              </a:spcBef>
              <a:buClr>
                <a:schemeClr val="tx1"/>
              </a:buClr>
            </a:pPr>
            <a:r>
              <a:rPr lang="en-US" sz="2800" dirty="0"/>
              <a:t>Forbearance with others in anticipation of His coming – (verse 5)</a:t>
            </a:r>
          </a:p>
          <a:p>
            <a:pPr>
              <a:spcBef>
                <a:spcPts val="0"/>
              </a:spcBef>
              <a:buClr>
                <a:schemeClr val="tx1"/>
              </a:buClr>
            </a:pPr>
            <a:r>
              <a:rPr lang="en-US" sz="2800" dirty="0"/>
              <a:t>Prayerful living – (verses 6-7)</a:t>
            </a:r>
          </a:p>
          <a:p>
            <a:pPr>
              <a:spcBef>
                <a:spcPts val="0"/>
              </a:spcBef>
              <a:buClr>
                <a:schemeClr val="tx1"/>
              </a:buClr>
            </a:pPr>
            <a:r>
              <a:rPr lang="en-US" sz="2800" dirty="0"/>
              <a:t>Meditation on and doing the things of the Lord– (verses 8-9)</a:t>
            </a:r>
          </a:p>
          <a:p>
            <a:pPr>
              <a:spcBef>
                <a:spcPts val="0"/>
              </a:spcBef>
              <a:buClr>
                <a:schemeClr val="tx1"/>
              </a:buClr>
            </a:pPr>
            <a:r>
              <a:rPr lang="en-US" sz="2800" dirty="0"/>
              <a:t>Joy in spiritual matters of the Lord – (verses 10, 14-20)</a:t>
            </a:r>
          </a:p>
        </p:txBody>
      </p:sp>
      <p:sp>
        <p:nvSpPr>
          <p:cNvPr id="6" name="TextBox 5">
            <a:extLst>
              <a:ext uri="{FF2B5EF4-FFF2-40B4-BE49-F238E27FC236}">
                <a16:creationId xmlns:a16="http://schemas.microsoft.com/office/drawing/2014/main" id="{0865E5FA-32E0-38D2-7429-A9F882D30FD1}"/>
              </a:ext>
            </a:extLst>
          </p:cNvPr>
          <p:cNvSpPr txBox="1"/>
          <p:nvPr/>
        </p:nvSpPr>
        <p:spPr>
          <a:xfrm>
            <a:off x="2007910" y="443059"/>
            <a:ext cx="5137609" cy="1477328"/>
          </a:xfrm>
          <a:prstGeom prst="rect">
            <a:avLst/>
          </a:prstGeom>
          <a:noFill/>
        </p:spPr>
        <p:txBody>
          <a:bodyPr wrap="square" rtlCol="0">
            <a:spAutoFit/>
          </a:bodyPr>
          <a:lstStyle/>
          <a:p>
            <a:pPr algn="ctr"/>
            <a:r>
              <a:rPr lang="en-US" sz="4000" b="1" dirty="0"/>
              <a:t>A Statement Of</a:t>
            </a:r>
          </a:p>
          <a:p>
            <a:pPr algn="ctr"/>
            <a:r>
              <a:rPr lang="en-US" sz="5000" b="1" dirty="0"/>
              <a:t>Unity With Christ</a:t>
            </a:r>
          </a:p>
        </p:txBody>
      </p:sp>
    </p:spTree>
    <p:extLst>
      <p:ext uri="{BB962C8B-B14F-4D97-AF65-F5344CB8AC3E}">
        <p14:creationId xmlns:p14="http://schemas.microsoft.com/office/powerpoint/2010/main" val="188505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2208421"/>
            <a:ext cx="8704847" cy="2472472"/>
          </a:xfrm>
        </p:spPr>
        <p:txBody>
          <a:bodyPr>
            <a:spAutoFit/>
          </a:bodyPr>
          <a:lstStyle/>
          <a:p>
            <a:pPr marL="0" indent="0">
              <a:buNone/>
            </a:pPr>
            <a:r>
              <a:rPr lang="en-US" sz="3000" b="1" dirty="0"/>
              <a:t>True Commitment is the Key</a:t>
            </a:r>
            <a:endParaRPr lang="en-US" sz="3000" dirty="0"/>
          </a:p>
          <a:p>
            <a:pPr>
              <a:buClr>
                <a:schemeClr val="tx1"/>
              </a:buClr>
            </a:pPr>
            <a:r>
              <a:rPr lang="en-US" sz="2700" dirty="0"/>
              <a:t>Mark 8:34-37 – We must value the things of Christ above all else, even our own lives.</a:t>
            </a:r>
          </a:p>
          <a:p>
            <a:pPr>
              <a:buClr>
                <a:schemeClr val="tx1"/>
              </a:buClr>
            </a:pPr>
            <a:r>
              <a:rPr lang="en-US" sz="2700" b="1" dirty="0"/>
              <a:t>Jesus is essentially telling us to</a:t>
            </a:r>
            <a:r>
              <a:rPr lang="en-US" sz="2700" dirty="0"/>
              <a:t> “</a:t>
            </a:r>
            <a:r>
              <a:rPr lang="en-US" sz="2700" b="1" dirty="0"/>
              <a:t>put all your eggs in one basket</a:t>
            </a:r>
            <a:r>
              <a:rPr lang="en-US" sz="2700" dirty="0"/>
              <a:t>.”</a:t>
            </a:r>
          </a:p>
        </p:txBody>
      </p:sp>
      <p:sp>
        <p:nvSpPr>
          <p:cNvPr id="2" name="TextBox 1">
            <a:extLst>
              <a:ext uri="{FF2B5EF4-FFF2-40B4-BE49-F238E27FC236}">
                <a16:creationId xmlns:a16="http://schemas.microsoft.com/office/drawing/2014/main" id="{0E7F0728-C881-A1B4-CDC1-C956E296D161}"/>
              </a:ext>
            </a:extLst>
          </p:cNvPr>
          <p:cNvSpPr txBox="1"/>
          <p:nvPr/>
        </p:nvSpPr>
        <p:spPr>
          <a:xfrm>
            <a:off x="1074594" y="443059"/>
            <a:ext cx="7012495" cy="1477328"/>
          </a:xfrm>
          <a:prstGeom prst="rect">
            <a:avLst/>
          </a:prstGeom>
          <a:noFill/>
        </p:spPr>
        <p:txBody>
          <a:bodyPr wrap="square" rtlCol="0">
            <a:spAutoFit/>
          </a:bodyPr>
          <a:lstStyle/>
          <a:p>
            <a:pPr algn="ctr"/>
            <a:r>
              <a:rPr lang="en-US" sz="4000" b="1" dirty="0"/>
              <a:t>A Statement Of</a:t>
            </a:r>
          </a:p>
          <a:p>
            <a:pPr algn="ctr"/>
            <a:r>
              <a:rPr lang="en-US" sz="5000" b="1" dirty="0"/>
              <a:t>Commitment To Christ</a:t>
            </a:r>
          </a:p>
        </p:txBody>
      </p:sp>
    </p:spTree>
    <p:extLst>
      <p:ext uri="{BB962C8B-B14F-4D97-AF65-F5344CB8AC3E}">
        <p14:creationId xmlns:p14="http://schemas.microsoft.com/office/powerpoint/2010/main" val="292307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95E4D-E102-A641-B8A7-712408BFC36A}"/>
              </a:ext>
            </a:extLst>
          </p:cNvPr>
          <p:cNvSpPr>
            <a:spLocks noGrp="1"/>
          </p:cNvSpPr>
          <p:nvPr>
            <p:ph idx="1"/>
          </p:nvPr>
        </p:nvSpPr>
        <p:spPr>
          <a:xfrm>
            <a:off x="219577" y="2208421"/>
            <a:ext cx="8704847" cy="2646878"/>
          </a:xfrm>
        </p:spPr>
        <p:txBody>
          <a:bodyPr>
            <a:spAutoFit/>
          </a:bodyPr>
          <a:lstStyle/>
          <a:p>
            <a:pPr marL="0" indent="0">
              <a:buNone/>
            </a:pPr>
            <a:r>
              <a:rPr lang="en-US" sz="3000" b="1" dirty="0"/>
              <a:t>True Commitment is the Key</a:t>
            </a:r>
          </a:p>
          <a:p>
            <a:pPr marL="0" indent="0">
              <a:buNone/>
            </a:pPr>
            <a:r>
              <a:rPr lang="en-US" sz="3000" b="1" dirty="0"/>
              <a:t>Paul Could Do because He Was Committed </a:t>
            </a:r>
            <a:endParaRPr lang="en-US" sz="3000" dirty="0"/>
          </a:p>
          <a:p>
            <a:pPr>
              <a:buClr>
                <a:schemeClr val="tx1"/>
              </a:buClr>
            </a:pPr>
            <a:r>
              <a:rPr lang="en-US" sz="2700" dirty="0"/>
              <a:t>He was not a casual Christian.</a:t>
            </a:r>
          </a:p>
          <a:p>
            <a:pPr>
              <a:buClr>
                <a:schemeClr val="tx1"/>
              </a:buClr>
            </a:pPr>
            <a:r>
              <a:rPr lang="en-US" sz="2700" dirty="0"/>
              <a:t>He counted all things loss to gain Christ – Philippians 3:7-8</a:t>
            </a:r>
          </a:p>
        </p:txBody>
      </p:sp>
      <p:sp>
        <p:nvSpPr>
          <p:cNvPr id="2" name="TextBox 1">
            <a:extLst>
              <a:ext uri="{FF2B5EF4-FFF2-40B4-BE49-F238E27FC236}">
                <a16:creationId xmlns:a16="http://schemas.microsoft.com/office/drawing/2014/main" id="{240E58DE-93EE-2BB6-CD20-0416D59095CC}"/>
              </a:ext>
            </a:extLst>
          </p:cNvPr>
          <p:cNvSpPr txBox="1"/>
          <p:nvPr/>
        </p:nvSpPr>
        <p:spPr>
          <a:xfrm>
            <a:off x="1074594" y="443059"/>
            <a:ext cx="7012495" cy="1477328"/>
          </a:xfrm>
          <a:prstGeom prst="rect">
            <a:avLst/>
          </a:prstGeom>
          <a:noFill/>
        </p:spPr>
        <p:txBody>
          <a:bodyPr wrap="square" rtlCol="0">
            <a:spAutoFit/>
          </a:bodyPr>
          <a:lstStyle/>
          <a:p>
            <a:pPr algn="ctr"/>
            <a:r>
              <a:rPr lang="en-US" sz="4000" b="1" dirty="0"/>
              <a:t>A Statement Of</a:t>
            </a:r>
          </a:p>
          <a:p>
            <a:pPr algn="ctr"/>
            <a:r>
              <a:rPr lang="en-US" sz="5000" b="1" dirty="0"/>
              <a:t>Commitment To Christ</a:t>
            </a:r>
          </a:p>
        </p:txBody>
      </p:sp>
    </p:spTree>
    <p:extLst>
      <p:ext uri="{BB962C8B-B14F-4D97-AF65-F5344CB8AC3E}">
        <p14:creationId xmlns:p14="http://schemas.microsoft.com/office/powerpoint/2010/main" val="236688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0C5AC-7285-4D87-108D-7CAF7C7E9C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E71A4C-CB5F-708F-AB75-77B4876E34DC}"/>
              </a:ext>
            </a:extLst>
          </p:cNvPr>
          <p:cNvSpPr>
            <a:spLocks noGrp="1"/>
          </p:cNvSpPr>
          <p:nvPr>
            <p:ph idx="1"/>
          </p:nvPr>
        </p:nvSpPr>
        <p:spPr>
          <a:xfrm>
            <a:off x="219577" y="2208421"/>
            <a:ext cx="8704847" cy="2277547"/>
          </a:xfrm>
        </p:spPr>
        <p:txBody>
          <a:bodyPr>
            <a:spAutoFit/>
          </a:bodyPr>
          <a:lstStyle/>
          <a:p>
            <a:pPr marL="0" indent="0">
              <a:buClr>
                <a:schemeClr val="tx1"/>
              </a:buClr>
              <a:buNone/>
            </a:pPr>
            <a:r>
              <a:rPr lang="en-US" sz="3600" b="1" dirty="0"/>
              <a:t>A Statement Of:</a:t>
            </a:r>
            <a:endParaRPr lang="en-US" sz="2700" b="1" dirty="0"/>
          </a:p>
          <a:p>
            <a:pPr>
              <a:buClr>
                <a:schemeClr val="tx1"/>
              </a:buClr>
            </a:pPr>
            <a:r>
              <a:rPr lang="en-US" sz="2700" dirty="0"/>
              <a:t>Faith in Christ</a:t>
            </a:r>
          </a:p>
          <a:p>
            <a:pPr>
              <a:buClr>
                <a:schemeClr val="tx1"/>
              </a:buClr>
            </a:pPr>
            <a:r>
              <a:rPr lang="en-US" sz="2700" dirty="0"/>
              <a:t>Unity with Christ</a:t>
            </a:r>
          </a:p>
          <a:p>
            <a:pPr>
              <a:buClr>
                <a:schemeClr val="tx1"/>
              </a:buClr>
            </a:pPr>
            <a:r>
              <a:rPr lang="en-US" sz="2700" dirty="0"/>
              <a:t>Commitment to Christ</a:t>
            </a:r>
          </a:p>
        </p:txBody>
      </p:sp>
      <p:sp>
        <p:nvSpPr>
          <p:cNvPr id="2" name="TextBox 1">
            <a:extLst>
              <a:ext uri="{FF2B5EF4-FFF2-40B4-BE49-F238E27FC236}">
                <a16:creationId xmlns:a16="http://schemas.microsoft.com/office/drawing/2014/main" id="{5653EBF9-5CCC-14AA-BDD0-33DB6EDC7B2F}"/>
              </a:ext>
            </a:extLst>
          </p:cNvPr>
          <p:cNvSpPr txBox="1"/>
          <p:nvPr/>
        </p:nvSpPr>
        <p:spPr>
          <a:xfrm>
            <a:off x="1074594" y="443059"/>
            <a:ext cx="7012495" cy="86177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uLnTx/>
                <a:uFillTx/>
                <a:latin typeface="Century Gothic" panose="020B0502020202020204"/>
                <a:ea typeface="+mn-ea"/>
                <a:cs typeface="+mn-cs"/>
              </a:rPr>
              <a:t>I Can Do …</a:t>
            </a:r>
          </a:p>
        </p:txBody>
      </p:sp>
    </p:spTree>
    <p:extLst>
      <p:ext uri="{BB962C8B-B14F-4D97-AF65-F5344CB8AC3E}">
        <p14:creationId xmlns:p14="http://schemas.microsoft.com/office/powerpoint/2010/main" val="407191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lgn="l">
              <a:spcBef>
                <a:spcPts val="0"/>
              </a:spcBef>
              <a:spcAft>
                <a:spcPts val="0"/>
              </a:spcAft>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Hear the Word of God</a:t>
            </a:r>
          </a:p>
          <a:p>
            <a:pPr lvl="1" algn="l">
              <a:spcBef>
                <a:spcPts val="0"/>
              </a:spcBef>
              <a:spcAft>
                <a:spcPts val="0"/>
              </a:spcAft>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Romans 10:8 – “But what does it say? ‘</a:t>
            </a:r>
            <a:r>
              <a:rPr lang="en-US" sz="3600" b="1" dirty="0">
                <a:solidFill>
                  <a:schemeClr val="tx1"/>
                </a:solidFill>
                <a:latin typeface="Century Gothic" panose="020B0502020202020204" pitchFamily="34" charset="0"/>
                <a:cs typeface="Arial" panose="020B0604020202020204" pitchFamily="34" charset="0"/>
              </a:rPr>
              <a:t>The word is near you</a:t>
            </a:r>
            <a:r>
              <a:rPr lang="en-US" sz="3600" dirty="0">
                <a:solidFill>
                  <a:schemeClr val="tx1"/>
                </a:solidFill>
                <a:latin typeface="Century Gothic" panose="020B0502020202020204" pitchFamily="34" charset="0"/>
                <a:cs typeface="Arial" panose="020B0604020202020204" pitchFamily="34" charset="0"/>
              </a:rPr>
              <a:t>, in your mouth and in your heart’ (that is, the word of faith that we proclaim)”</a:t>
            </a:r>
          </a:p>
          <a:p>
            <a:pPr algn="l">
              <a:spcBef>
                <a:spcPts val="0"/>
              </a:spcBef>
              <a:spcAft>
                <a:spcPts val="0"/>
              </a:spcAft>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Believe that Jesus is the Savior</a:t>
            </a:r>
          </a:p>
          <a:p>
            <a:pPr lvl="1" algn="l">
              <a:spcBef>
                <a:spcPts val="0"/>
              </a:spcBef>
              <a:spcAft>
                <a:spcPts val="0"/>
              </a:spcAft>
              <a:buClr>
                <a:schemeClr val="tx1"/>
              </a:buClr>
              <a:buFont typeface="Century Gothic" panose="020B0502020202020204" pitchFamily="34" charset="0"/>
              <a:buChar char="►"/>
            </a:pPr>
            <a:r>
              <a:rPr lang="en-US" sz="3600" dirty="0">
                <a:solidFill>
                  <a:schemeClr val="tx1"/>
                </a:solidFill>
                <a:latin typeface="Century Gothic" panose="020B0502020202020204" pitchFamily="34" charset="0"/>
                <a:cs typeface="Arial" panose="020B0604020202020204" pitchFamily="34" charset="0"/>
              </a:rPr>
              <a:t> Romans 10:11 – “For the Scripture says, ‘</a:t>
            </a:r>
            <a:r>
              <a:rPr lang="en-US" sz="3600" b="1" dirty="0">
                <a:solidFill>
                  <a:schemeClr val="tx1"/>
                </a:solidFill>
                <a:latin typeface="Century Gothic" panose="020B0502020202020204" pitchFamily="34" charset="0"/>
                <a:cs typeface="Arial" panose="020B0604020202020204" pitchFamily="34" charset="0"/>
              </a:rPr>
              <a:t>Everyone who believes in him</a:t>
            </a:r>
            <a:r>
              <a:rPr lang="en-US" sz="3600" dirty="0">
                <a:solidFill>
                  <a:schemeClr val="tx1"/>
                </a:solidFill>
                <a:latin typeface="Century Gothic" panose="020B0502020202020204" pitchFamily="34" charset="0"/>
                <a:cs typeface="Arial" panose="020B0604020202020204" pitchFamily="34" charset="0"/>
              </a:rPr>
              <a:t>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10455"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966</TotalTime>
  <Words>2658</Words>
  <Application>Microsoft Office PowerPoint</Application>
  <PresentationFormat>On-screen Show (4:3)</PresentationFormat>
  <Paragraphs>131</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Wingdings 3</vt:lpstr>
      <vt:lpstr>Century Gothic</vt:lpstr>
      <vt:lpstr>Arial</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Can Do...</dc:title>
  <dc:creator>Richard Lidh; Jeremiah Cox</dc:creator>
  <cp:lastModifiedBy>Richard Lidh</cp:lastModifiedBy>
  <cp:revision>26</cp:revision>
  <cp:lastPrinted>2024-02-25T01:34:49Z</cp:lastPrinted>
  <dcterms:created xsi:type="dcterms:W3CDTF">2019-02-18T18:50:55Z</dcterms:created>
  <dcterms:modified xsi:type="dcterms:W3CDTF">2024-05-04T02:00:18Z</dcterms:modified>
</cp:coreProperties>
</file>